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3" r:id="rId3"/>
    <p:sldId id="260" r:id="rId4"/>
    <p:sldId id="257" r:id="rId5"/>
    <p:sldId id="271" r:id="rId6"/>
    <p:sldId id="275" r:id="rId7"/>
    <p:sldId id="272" r:id="rId8"/>
    <p:sldId id="273" r:id="rId9"/>
    <p:sldId id="274" r:id="rId10"/>
    <p:sldId id="286" r:id="rId11"/>
    <p:sldId id="277" r:id="rId12"/>
    <p:sldId id="278" r:id="rId13"/>
    <p:sldId id="279" r:id="rId14"/>
    <p:sldId id="280" r:id="rId15"/>
    <p:sldId id="287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0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6636-BA3C-4C7E-B341-A215ED298D79}" type="datetimeFigureOut">
              <a:rPr lang="zh-CN" altLang="en-US" smtClean="0"/>
              <a:t>2011/6/13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C155B-5765-4B5C-8F5B-9592D1900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4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C155B-5765-4B5C-8F5B-9592D19002A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受欢迎的课堂具有什么特征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课堂观察研究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问卷调查研究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--------------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初步确定观察指标（二）：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自我表露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讲述了自己的故事</a:t>
            </a:r>
          </a:p>
          <a:p>
            <a:pPr lvl="1"/>
            <a:r>
              <a:rPr lang="zh-CN" altLang="zh-CN" dirty="0" smtClean="0"/>
              <a:t>讲述了自己的身份背景</a:t>
            </a:r>
          </a:p>
          <a:p>
            <a:pPr lvl="1"/>
            <a:r>
              <a:rPr lang="zh-CN" altLang="zh-CN" dirty="0" smtClean="0"/>
              <a:t>讲述了自己对一些事情私下里的想法、感受</a:t>
            </a:r>
          </a:p>
          <a:p>
            <a:pPr lvl="1"/>
            <a:r>
              <a:rPr lang="zh-CN" altLang="zh-CN" dirty="0" smtClean="0"/>
              <a:t>讲述或提及自己的家庭</a:t>
            </a:r>
            <a:r>
              <a:rPr lang="en-US" altLang="zh-CN" dirty="0" smtClean="0"/>
              <a:t>  </a:t>
            </a:r>
            <a:r>
              <a:rPr lang="zh-CN" altLang="zh-CN" dirty="0" smtClean="0"/>
              <a:t>教师态度坦诚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评分者一致性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988839"/>
          <a:ext cx="8136903" cy="280831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329445"/>
                <a:gridCol w="1807458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项目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相关系数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讲述了自己的故事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0.585**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讲述了自己的身份背景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0.850**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讲述了自己对一些事情私下里的想法、感受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0.519**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/>
                        <a:t>讲述或提及自己的家庭</a:t>
                      </a:r>
                      <a:r>
                        <a:rPr lang="en-US" sz="2000" kern="100"/>
                        <a:t>  </a:t>
                      </a:r>
                      <a:r>
                        <a:rPr lang="zh-CN" sz="2000" kern="100"/>
                        <a:t>教师态度坦诚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0.417*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因素分析：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27584" y="2060850"/>
          <a:ext cx="7056783" cy="39604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20256"/>
                <a:gridCol w="2920256"/>
                <a:gridCol w="1216271"/>
              </a:tblGrid>
              <a:tr h="792088"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KMO and Bartlett's Test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92088">
                <a:tc grid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Kaiser-Meyer-</a:t>
                      </a:r>
                      <a:r>
                        <a:rPr lang="en-US" sz="1800" kern="0" dirty="0" err="1"/>
                        <a:t>Olkin</a:t>
                      </a:r>
                      <a:r>
                        <a:rPr lang="en-US" sz="1800" kern="0" dirty="0"/>
                        <a:t> Measure of Sampling Adequacy.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.605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792088"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Bartlett's Test of Sphericity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Approx. Chi-Square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42.096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7920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 err="1"/>
                        <a:t>df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6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7920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Sig.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.000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旋转后因子荷载：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sz="4000" dirty="0" smtClean="0"/>
              <a:t>两个因素，</a:t>
            </a:r>
            <a:r>
              <a:rPr lang="zh-CN" altLang="en-US" sz="4000" dirty="0" smtClean="0"/>
              <a:t>累计</a:t>
            </a:r>
            <a:r>
              <a:rPr lang="zh-CN" altLang="zh-CN" sz="4000" dirty="0" smtClean="0"/>
              <a:t>解释度</a:t>
            </a:r>
            <a:r>
              <a:rPr lang="en-US" altLang="zh-CN" sz="4000" dirty="0" smtClean="0"/>
              <a:t>84.815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971600" y="2348880"/>
          <a:ext cx="7560840" cy="27508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280"/>
                <a:gridCol w="2520280"/>
                <a:gridCol w="2520280"/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Rotated Component </a:t>
                      </a:r>
                      <a:r>
                        <a:rPr lang="en-US" sz="1800" kern="0" dirty="0" err="1"/>
                        <a:t>Matrix</a:t>
                      </a:r>
                      <a:r>
                        <a:rPr lang="en-US" sz="1800" kern="0" baseline="30000" dirty="0" err="1"/>
                        <a:t>a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Component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200" kern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2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自己家庭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.938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.116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私下想法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.882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.285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自我身份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.118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.912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自己故事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.266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.852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分量比较“好”与“对照组”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381875" cy="26706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3875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6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Group Statistics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600" ker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1=</a:t>
                      </a:r>
                      <a:r>
                        <a:rPr lang="zh-CN" sz="2000" kern="0"/>
                        <a:t>实验</a:t>
                      </a:r>
                      <a:r>
                        <a:rPr lang="en-US" sz="2000" kern="0"/>
                        <a:t> 2=</a:t>
                      </a:r>
                      <a:r>
                        <a:rPr lang="zh-CN" sz="2000" kern="0"/>
                        <a:t>对照 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N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Mean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Std. Deviation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Std. Error Mean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深度暴露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1.00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9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4.3333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3.16228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1.05409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2.00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5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3.4000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3.97492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1.77764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一般暴露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1.00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9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1.5556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1.66667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.55556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2.00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5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.4000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.89443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.40000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01317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</a:t>
            </a:r>
            <a:r>
              <a:rPr lang="zh-CN" altLang="en-US" dirty="0" smtClean="0"/>
              <a:t>检验是</a:t>
            </a:r>
            <a:r>
              <a:rPr lang="zh-CN" altLang="zh-CN" dirty="0" smtClean="0"/>
              <a:t>不显著</a:t>
            </a:r>
            <a:r>
              <a:rPr lang="zh-CN" altLang="en-US" dirty="0" smtClean="0"/>
              <a:t>的</a:t>
            </a:r>
            <a:r>
              <a:rPr lang="zh-CN" altLang="zh-CN" dirty="0" smtClean="0"/>
              <a:t>，</a:t>
            </a:r>
            <a:r>
              <a:rPr lang="zh-CN" altLang="en-US" dirty="0" smtClean="0"/>
              <a:t>但</a:t>
            </a:r>
            <a:r>
              <a:rPr lang="zh-CN" altLang="zh-CN" dirty="0" smtClean="0"/>
              <a:t>样本</a:t>
            </a:r>
            <a:r>
              <a:rPr lang="zh-CN" altLang="en-US" dirty="0" smtClean="0"/>
              <a:t>小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可</a:t>
            </a:r>
            <a:r>
              <a:rPr lang="zh-CN" altLang="zh-CN" dirty="0" smtClean="0"/>
              <a:t>看均值趋势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初步确定观察指标（三）：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倾听指标：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注意倾听学生</a:t>
            </a:r>
          </a:p>
          <a:p>
            <a:pPr lvl="1"/>
            <a:r>
              <a:rPr lang="zh-CN" altLang="zh-CN" dirty="0" smtClean="0"/>
              <a:t>目光始终注视学生</a:t>
            </a:r>
          </a:p>
          <a:p>
            <a:pPr lvl="1"/>
            <a:r>
              <a:rPr lang="zh-CN" altLang="zh-CN" dirty="0" smtClean="0"/>
              <a:t>对学生的言论鼓励赞许：点头、用“嗯”等</a:t>
            </a:r>
          </a:p>
          <a:p>
            <a:pPr lvl="1"/>
            <a:r>
              <a:rPr lang="zh-CN" altLang="zh-CN" dirty="0" smtClean="0"/>
              <a:t>对学生的回答表示认同和鼓励</a:t>
            </a:r>
          </a:p>
          <a:p>
            <a:r>
              <a:rPr lang="zh-CN" altLang="en-US" dirty="0" smtClean="0"/>
              <a:t>教师深度卷入水平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教师了解个别学生的私人情况</a:t>
            </a:r>
            <a:r>
              <a:rPr lang="en-US" altLang="zh-CN" dirty="0" smtClean="0"/>
              <a:t>   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可以敏感地觉察到学生的注意力是否集中</a:t>
            </a:r>
          </a:p>
          <a:p>
            <a:pPr lvl="1"/>
            <a:r>
              <a:rPr lang="zh-CN" altLang="zh-CN" dirty="0" smtClean="0"/>
              <a:t>对学生的知识点掌握有细致的觉察</a:t>
            </a:r>
          </a:p>
          <a:p>
            <a:pPr lvl="1"/>
            <a:r>
              <a:rPr lang="zh-CN" altLang="zh-CN" dirty="0" smtClean="0"/>
              <a:t>教师答疑时对学生提问进行澄清</a:t>
            </a:r>
          </a:p>
          <a:p>
            <a:pPr lvl="1"/>
            <a:r>
              <a:rPr lang="zh-CN" altLang="zh-CN" dirty="0" smtClean="0"/>
              <a:t>在学生小组讨论时，教师参与其中</a:t>
            </a:r>
            <a:endParaRPr lang="zh-CN" altLang="zh-C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评分者一致性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988840"/>
          <a:ext cx="8136903" cy="424846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329445"/>
                <a:gridCol w="1807458"/>
              </a:tblGrid>
              <a:tr h="424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/>
                        <a:t>项目</a:t>
                      </a:r>
                      <a:endParaRPr lang="zh-CN" sz="2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相关系数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教师了解个别学生的私人情况</a:t>
                      </a:r>
                      <a:r>
                        <a:rPr lang="en-US" sz="2400" kern="100"/>
                        <a:t>   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0.862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注意倾听学生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0.851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目光始终注视学生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0.538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对学生的言论鼓励赞许：点头、用“嗯”等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0.818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对学生的回答表示认同和鼓励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0.726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可以敏感地觉察到学生的注意力是否集中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0.737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对学生的知识点掌握有细致的觉察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0.696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/>
                        <a:t>教师答疑时对学生提问进行澄清</a:t>
                      </a:r>
                      <a:endParaRPr lang="zh-CN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0.790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 dirty="0"/>
                        <a:t>在学生小组讨论时，教师参与其中</a:t>
                      </a:r>
                      <a:endParaRPr lang="zh-CN" sz="2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0.803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因素分析：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403648" y="2204864"/>
          <a:ext cx="6120681" cy="3240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0227"/>
                <a:gridCol w="2040227"/>
                <a:gridCol w="2040227"/>
              </a:tblGrid>
              <a:tr h="648072"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KMO and Bartlett's Test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Kaiser-Meyer-Olkin Measure of Sampling Adequacy.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.840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648072"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Bartlett's Test of </a:t>
                      </a:r>
                      <a:r>
                        <a:rPr lang="en-US" sz="2000" kern="0" dirty="0" err="1"/>
                        <a:t>Sphericity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Approx. Chi-Square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285.714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64807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df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36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64807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Sig.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.000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旋转后因子荷载：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sz="4000" dirty="0" smtClean="0"/>
              <a:t>两个因素，</a:t>
            </a:r>
            <a:r>
              <a:rPr lang="zh-CN" altLang="en-US" sz="4000" dirty="0" smtClean="0"/>
              <a:t>累计</a:t>
            </a:r>
            <a:r>
              <a:rPr lang="zh-CN" altLang="zh-CN" sz="4000" dirty="0" smtClean="0"/>
              <a:t>解释度</a:t>
            </a:r>
            <a:r>
              <a:rPr lang="en-US" altLang="zh-CN" sz="4000" dirty="0" smtClean="0"/>
              <a:t>80.99</a:t>
            </a:r>
            <a:endParaRPr lang="zh-CN" altLang="en-US" sz="4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03648" y="1994861"/>
          <a:ext cx="6336704" cy="432442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65788"/>
                <a:gridCol w="1736318"/>
                <a:gridCol w="1734598"/>
              </a:tblGrid>
              <a:tr h="320156"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Rotated Component </a:t>
                      </a:r>
                      <a:r>
                        <a:rPr lang="en-US" sz="2000" kern="0" dirty="0" err="1"/>
                        <a:t>Matrix</a:t>
                      </a:r>
                      <a:r>
                        <a:rPr lang="en-US" sz="2000" kern="0" baseline="30000" dirty="0" err="1"/>
                        <a:t>a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52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600" kern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Component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52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200" kern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1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2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目光注视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.927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.215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赞许点头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.912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.278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注意倾听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.875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.190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对回答认同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.859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.347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30497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学生注意力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.779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.444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知识点把握觉察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.732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.437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对提问澄清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.197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.896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参与小组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.261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.879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2015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/>
                        <a:t>学生私人信息</a:t>
                      </a:r>
                      <a:r>
                        <a:rPr lang="en-US" sz="1800" kern="0" dirty="0"/>
                        <a:t>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.387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.672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分量比较“好”与“对照组”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115616" y="1988840"/>
          <a:ext cx="6624738" cy="34714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8112"/>
                <a:gridCol w="692950"/>
                <a:gridCol w="1230919"/>
                <a:gridCol w="1230919"/>
                <a:gridCol w="1230919"/>
                <a:gridCol w="1230919"/>
              </a:tblGrid>
              <a:tr h="449761">
                <a:tc gridSpan="6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Group Statistics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9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800" kern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1=</a:t>
                      </a:r>
                      <a:r>
                        <a:rPr lang="zh-CN" sz="1600" kern="0"/>
                        <a:t>实验</a:t>
                      </a:r>
                      <a:r>
                        <a:rPr lang="en-US" sz="1600" kern="0"/>
                        <a:t> 2=</a:t>
                      </a:r>
                      <a:r>
                        <a:rPr lang="zh-CN" sz="1600" kern="0"/>
                        <a:t>对照 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N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Mean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Std. Deviation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Std. Error Mean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449761">
                <a:tc row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600" kern="0" dirty="0"/>
                        <a:t>一般关注</a:t>
                      </a:r>
                      <a:r>
                        <a:rPr lang="en-US" sz="1600" kern="0" dirty="0"/>
                        <a:t>(Alpha=0.955)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1.00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9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18.1111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9.02004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3.00668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82867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2.00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5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14.2000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12.87245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5.75674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449761">
                <a:tc row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600" kern="0" dirty="0"/>
                        <a:t>深度关注（</a:t>
                      </a:r>
                      <a:r>
                        <a:rPr lang="en-US" sz="1600" kern="0" dirty="0"/>
                        <a:t>Alpha=0.837</a:t>
                      </a:r>
                      <a:r>
                        <a:rPr lang="zh-CN" sz="1600" kern="0" dirty="0"/>
                        <a:t>）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1.00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9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5.5556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4.79873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1.59958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82867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2.00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5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1.0000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1.73205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.77460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73325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t=2.563,  p&lt;.05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第一阶段：初步确定课程观察手册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文献参考</a:t>
            </a:r>
            <a:endParaRPr lang="en-US" altLang="zh-CN" dirty="0" smtClean="0"/>
          </a:p>
          <a:p>
            <a:r>
              <a:rPr lang="zh-CN" altLang="en-US" dirty="0" smtClean="0"/>
              <a:t>网络课程观察</a:t>
            </a:r>
            <a:endParaRPr lang="en-US" altLang="zh-CN" dirty="0" smtClean="0"/>
          </a:p>
          <a:p>
            <a:r>
              <a:rPr lang="zh-CN" altLang="en-US" dirty="0" smtClean="0"/>
              <a:t>课程实况观察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效标关联：讲述行为量表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51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0" dirty="0" smtClean="0"/>
                        <a:t>讲述行为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endParaRPr lang="zh-CN" alt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kumimoji="0" lang="zh-CN" altLang="en-US" sz="1800" kern="0" dirty="0" smtClean="0"/>
                        <a:t>讲述行为</a:t>
                      </a:r>
                      <a:endParaRPr kumimoji="0" lang="zh-CN" altLang="en-US" sz="1800" b="1" kern="0" dirty="0" smtClean="0">
                        <a:solidFill>
                          <a:srgbClr val="000000"/>
                        </a:solidFill>
                        <a:latin typeface="Times New Roman"/>
                        <a:ea typeface="MingLiU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/>
                        <a:t>深度关注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Pearson Correlation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.497</a:t>
                      </a:r>
                      <a:r>
                        <a:rPr lang="en-US" sz="1800" kern="0" baseline="30000" dirty="0"/>
                        <a:t>**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600" kern="0" dirty="0"/>
                        <a:t>一般暴露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.377</a:t>
                      </a:r>
                      <a:r>
                        <a:rPr lang="en-US" sz="2000" kern="0" baseline="30000" dirty="0"/>
                        <a:t>*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Sig. (2-tailed)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.005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.040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N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30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30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/>
                        <a:t>一般关注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Pearson Correlation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.657</a:t>
                      </a:r>
                      <a:r>
                        <a:rPr lang="en-US" sz="1800" kern="0" baseline="30000" dirty="0"/>
                        <a:t>**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600" kern="0" dirty="0"/>
                        <a:t>挑战传统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.606</a:t>
                      </a:r>
                      <a:r>
                        <a:rPr lang="en-US" sz="2000" kern="0" baseline="30000" dirty="0"/>
                        <a:t>**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Sig. (2-tailed)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.000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.000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N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30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30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/>
                        <a:t>深度暴露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Pearson Correlation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.587</a:t>
                      </a:r>
                      <a:r>
                        <a:rPr lang="en-US" sz="1800" kern="0" baseline="30000" dirty="0"/>
                        <a:t>**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600" kern="0" dirty="0"/>
                        <a:t>研究型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.343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Sig. (2-tailed)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.001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.063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/>
                        <a:t>N</a:t>
                      </a:r>
                      <a:endParaRPr lang="zh-CN" sz="1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30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30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受欢迎的课堂具有什么特征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                 ——</a:t>
            </a:r>
            <a:r>
              <a:rPr lang="zh-CN" altLang="en-US" dirty="0" smtClean="0"/>
              <a:t>已有文献研究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内容：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已有文献关于受欢迎的老师、课堂、教学方法等研究结果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已有文献课堂观察量表收集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已有文献关于高校评教指标的结构</a:t>
            </a:r>
            <a:endParaRPr lang="en-US" altLang="zh-CN" dirty="0" smtClean="0"/>
          </a:p>
          <a:p>
            <a:r>
              <a:rPr lang="zh-CN" altLang="en-US" dirty="0" smtClean="0"/>
              <a:t>目的：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为课题观察量表制定提供一部分结构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另一部分观察结果由下一阶段研究制定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网络公开课初步观察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        ——</a:t>
            </a:r>
            <a:r>
              <a:rPr lang="zh-CN" altLang="en-US" dirty="0" smtClean="0"/>
              <a:t>大众的选择标准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目的：了解被大众喜欢的课堂具有哪些特征</a:t>
            </a:r>
            <a:endParaRPr lang="en-US" altLang="zh-CN" dirty="0" smtClean="0"/>
          </a:p>
          <a:p>
            <a:r>
              <a:rPr lang="zh-CN" altLang="en-US" dirty="0" smtClean="0"/>
              <a:t>对象：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著名高校公开课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网络高点击率公开课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国家级精品课程观察</a:t>
            </a:r>
            <a:endParaRPr lang="en-US" altLang="zh-CN" dirty="0" smtClean="0"/>
          </a:p>
          <a:p>
            <a:r>
              <a:rPr lang="zh-CN" altLang="en-US" dirty="0" smtClean="0"/>
              <a:t>方法与过程：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收集并观看了</a:t>
            </a:r>
            <a:r>
              <a:rPr lang="en-US" altLang="zh-CN" dirty="0" smtClean="0"/>
              <a:t>50</a:t>
            </a:r>
            <a:r>
              <a:rPr lang="zh-CN" altLang="en-US" dirty="0" smtClean="0"/>
              <a:t>门课程，初步总结这些课程具有的特征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初步确定观察指标（一）：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突破传统和创新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不刻板遵从传统、和固有的教材、观念等，表现出对已有观念的质疑</a:t>
            </a:r>
          </a:p>
          <a:p>
            <a:pPr lvl="1"/>
            <a:r>
              <a:rPr lang="zh-CN" altLang="zh-CN" dirty="0" smtClean="0"/>
              <a:t>使用了潮流用语、提及潮流事件</a:t>
            </a:r>
          </a:p>
          <a:p>
            <a:r>
              <a:rPr lang="zh-CN" altLang="en-US" dirty="0" smtClean="0"/>
              <a:t>研究型教学方法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交流或叙述了自己做研究的激情，做研究动机、交流研究的乐趣等</a:t>
            </a:r>
          </a:p>
          <a:p>
            <a:pPr lvl="1"/>
            <a:r>
              <a:rPr lang="zh-CN" altLang="zh-CN" dirty="0" smtClean="0"/>
              <a:t>交流或叙述了自己或别人为什么成为了研究者、作为研究者的历史</a:t>
            </a:r>
          </a:p>
          <a:p>
            <a:pPr lvl="1"/>
            <a:r>
              <a:rPr lang="zh-CN" altLang="zh-CN" dirty="0" smtClean="0"/>
              <a:t>交流或叙述了以前或目前研究的领域</a:t>
            </a:r>
          </a:p>
          <a:p>
            <a:pPr lvl="1"/>
            <a:r>
              <a:rPr lang="zh-CN" altLang="zh-CN" dirty="0" smtClean="0"/>
              <a:t>国际视野，讲述引用了国外的研究</a:t>
            </a:r>
          </a:p>
          <a:p>
            <a:pPr lvl="1"/>
            <a:r>
              <a:rPr lang="zh-CN" altLang="zh-CN" dirty="0" smtClean="0"/>
              <a:t>允许并鼓励同学发表不同的见解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评分者一致性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672208"/>
          <a:ext cx="8136903" cy="47091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329445"/>
                <a:gridCol w="1807458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项目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/>
                        <a:t>评分者一致性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不刻板遵从传统、和固有的教材、观念等，表现出对已有观念的质疑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0.275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使用了潮流用语、提及潮流事件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0.670**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交流或叙述了自己做研究的激情，做研究动机、交流研究的乐趣等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0.883**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/>
                        <a:t>交流或叙述了自己或别人为什么成为了研究者、作为研究者的历史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0.807**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/>
                        <a:t>交流或叙述了以前或目前研究的领域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0.377**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/>
                        <a:t>国际视野，讲述引用了国外的研究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0.883**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/>
                        <a:t>允许并鼓励同学发表不同的见解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0.520**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因素分析：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971600" y="2060848"/>
          <a:ext cx="7632846" cy="438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44282"/>
                <a:gridCol w="2544282"/>
                <a:gridCol w="2544282"/>
              </a:tblGrid>
              <a:tr h="7308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30880"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KMO and Bartlett's Test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30880">
                <a:tc grid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Kaiser-Meyer-</a:t>
                      </a:r>
                      <a:r>
                        <a:rPr lang="en-US" sz="1600" kern="0" dirty="0" err="1"/>
                        <a:t>Olkin</a:t>
                      </a:r>
                      <a:r>
                        <a:rPr lang="en-US" sz="1600" kern="0" dirty="0"/>
                        <a:t> Measure of Sampling Adequacy.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.811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730880">
                <a:tc row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Bartlett's Test of Sphericity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Approx. Chi-Square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121.513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7308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df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21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7308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/>
                        <a:t>Sig.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.000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旋转后因子荷载：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sz="4000" dirty="0" smtClean="0"/>
              <a:t>两个因素，</a:t>
            </a:r>
            <a:r>
              <a:rPr lang="zh-CN" altLang="en-US" sz="4000" dirty="0" smtClean="0"/>
              <a:t>累计</a:t>
            </a:r>
            <a:r>
              <a:rPr lang="zh-CN" altLang="zh-CN" sz="4000" dirty="0" smtClean="0"/>
              <a:t>解释度</a:t>
            </a:r>
            <a:r>
              <a:rPr lang="en-US" altLang="zh-CN" sz="4000" dirty="0" smtClean="0"/>
              <a:t>72.9</a:t>
            </a:r>
            <a:r>
              <a:rPr lang="zh-CN" altLang="en-US" sz="4000" dirty="0" smtClean="0"/>
              <a:t/>
            </a:r>
            <a:br>
              <a:rPr lang="zh-CN" altLang="en-US" sz="4000" dirty="0" smtClean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7776864" cy="451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Rotated Component </a:t>
                      </a:r>
                      <a:r>
                        <a:rPr lang="en-US" sz="2000" kern="0" dirty="0" err="1"/>
                        <a:t>Matrix</a:t>
                      </a:r>
                      <a:r>
                        <a:rPr lang="en-US" sz="2000" kern="0" baseline="30000" dirty="0" err="1"/>
                        <a:t>a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600" ker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Component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600" ker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2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研究乐趣</a:t>
                      </a:r>
                      <a:r>
                        <a:rPr lang="en-US" sz="2000" kern="0"/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.962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.124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当前研究</a:t>
                      </a:r>
                      <a:r>
                        <a:rPr lang="en-US" sz="2000" kern="0"/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.911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.175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成研究者</a:t>
                      </a:r>
                      <a:r>
                        <a:rPr lang="en-US" sz="2000" kern="0"/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.878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.271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国际视野</a:t>
                      </a:r>
                      <a:r>
                        <a:rPr lang="en-US" sz="2000" kern="0"/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.768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.327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潮流用语</a:t>
                      </a:r>
                      <a:r>
                        <a:rPr lang="en-US" sz="2000" kern="0"/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.034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.755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/>
                        <a:t>质疑传统</a:t>
                      </a:r>
                      <a:r>
                        <a:rPr lang="en-US" sz="2000" kern="0"/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.246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.727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2000" kern="0" dirty="0"/>
                        <a:t>鼓励见解</a:t>
                      </a:r>
                      <a:r>
                        <a:rPr lang="en-US" sz="2000" kern="0" dirty="0"/>
                        <a:t>1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/>
                        <a:t>.353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.690</a:t>
                      </a:r>
                      <a:endParaRPr lang="zh-CN" sz="2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分量比较“好”与“对照组”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379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6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/>
                        <a:t>Group Statistics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200" kern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1=</a:t>
                      </a:r>
                      <a:r>
                        <a:rPr lang="zh-CN" sz="1800" kern="0" dirty="0"/>
                        <a:t>实验</a:t>
                      </a:r>
                      <a:r>
                        <a:rPr lang="en-US" sz="1800" kern="0" dirty="0"/>
                        <a:t> 2=</a:t>
                      </a:r>
                      <a:r>
                        <a:rPr lang="zh-CN" sz="1800" kern="0" dirty="0"/>
                        <a:t>对照 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N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Mean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Std. Deviation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Std. Error Mean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/>
                        <a:t>挑战传统（</a:t>
                      </a:r>
                      <a:r>
                        <a:rPr lang="en-US" sz="1800" kern="0"/>
                        <a:t>Alpha=0.578</a:t>
                      </a:r>
                      <a:r>
                        <a:rPr lang="zh-CN" sz="1800" kern="0"/>
                        <a:t>）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1.00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9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8.5556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3.39526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1.13175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2.00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5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8.0000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3.39116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1.51658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800" kern="0"/>
                        <a:t>研究型（</a:t>
                      </a:r>
                      <a:r>
                        <a:rPr lang="en-US" sz="1800" kern="0"/>
                        <a:t>Alpha=0.926</a:t>
                      </a:r>
                      <a:r>
                        <a:rPr lang="zh-CN" sz="1800" kern="0"/>
                        <a:t>）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1.00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9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4.2222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4.38115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1.46038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2.00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5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/>
                        <a:t>.8000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1.78885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.80000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01317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</a:t>
            </a:r>
            <a:r>
              <a:rPr lang="zh-CN" altLang="en-US" dirty="0" smtClean="0"/>
              <a:t>检验是</a:t>
            </a:r>
            <a:r>
              <a:rPr lang="zh-CN" altLang="zh-CN" dirty="0" smtClean="0"/>
              <a:t>不显著</a:t>
            </a:r>
            <a:r>
              <a:rPr lang="zh-CN" altLang="en-US" dirty="0" smtClean="0"/>
              <a:t>的</a:t>
            </a:r>
            <a:r>
              <a:rPr lang="zh-CN" altLang="zh-CN" dirty="0" smtClean="0"/>
              <a:t>，</a:t>
            </a:r>
            <a:r>
              <a:rPr lang="zh-CN" altLang="en-US" dirty="0" smtClean="0"/>
              <a:t>但</a:t>
            </a:r>
            <a:r>
              <a:rPr lang="zh-CN" altLang="zh-CN" dirty="0" smtClean="0"/>
              <a:t>样本</a:t>
            </a:r>
            <a:r>
              <a:rPr lang="zh-CN" altLang="en-US" dirty="0" smtClean="0"/>
              <a:t>小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可</a:t>
            </a:r>
            <a:r>
              <a:rPr lang="zh-CN" altLang="zh-CN" dirty="0" smtClean="0"/>
              <a:t>看均值趋势</a:t>
            </a:r>
          </a:p>
          <a:p>
            <a:r>
              <a:rPr lang="en-US" altLang="zh-CN" dirty="0" smtClean="0"/>
              <a:t>t=2.05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 p=0.063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</TotalTime>
  <Words>1129</Words>
  <Application>Microsoft Office PowerPoint</Application>
  <PresentationFormat>全屏显示(4:3)</PresentationFormat>
  <Paragraphs>337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流畅</vt:lpstr>
      <vt:lpstr>受欢迎的课堂具有什么特征 课堂观察研究 问卷调查研究</vt:lpstr>
      <vt:lpstr>第一阶段：初步确定课程观察手册</vt:lpstr>
      <vt:lpstr>受欢迎的课堂具有什么特征                            ——已有文献研究</vt:lpstr>
      <vt:lpstr>网络公开课初步观察                   ——大众的选择标准</vt:lpstr>
      <vt:lpstr>初步确定观察指标（一）：</vt:lpstr>
      <vt:lpstr>评分者一致性</vt:lpstr>
      <vt:lpstr>因素分析：</vt:lpstr>
      <vt:lpstr>  旋转后因子荷载： 两个因素，累计解释度72.9 </vt:lpstr>
      <vt:lpstr>分量比较“好”与“对照组”</vt:lpstr>
      <vt:lpstr>初步确定观察指标（二）：</vt:lpstr>
      <vt:lpstr>评分者一致性</vt:lpstr>
      <vt:lpstr>因素分析：</vt:lpstr>
      <vt:lpstr>  旋转后因子荷载： 两个因素，累计解释度84.815</vt:lpstr>
      <vt:lpstr>分量比较“好”与“对照组”</vt:lpstr>
      <vt:lpstr>初步确定观察指标（三）：</vt:lpstr>
      <vt:lpstr>评分者一致性</vt:lpstr>
      <vt:lpstr>因素分析：</vt:lpstr>
      <vt:lpstr>  旋转后因子荷载： 两个因素，累计解释度80.99</vt:lpstr>
      <vt:lpstr>分量比较“好”与“对照组”</vt:lpstr>
      <vt:lpstr>效标关联：讲述行为量表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受欢迎的课堂具有什么特征 课堂观察研究 问卷调查研究</dc:title>
  <dc:creator>Administrator</dc:creator>
  <cp:lastModifiedBy>yding</cp:lastModifiedBy>
  <cp:revision>6</cp:revision>
  <dcterms:created xsi:type="dcterms:W3CDTF">2011-05-09T01:32:37Z</dcterms:created>
  <dcterms:modified xsi:type="dcterms:W3CDTF">2011-06-13T11:58:12Z</dcterms:modified>
</cp:coreProperties>
</file>