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89" r:id="rId5"/>
    <p:sldId id="292" r:id="rId6"/>
    <p:sldId id="294" r:id="rId7"/>
    <p:sldId id="290" r:id="rId8"/>
    <p:sldId id="291" r:id="rId9"/>
    <p:sldId id="273" r:id="rId10"/>
    <p:sldId id="295" r:id="rId11"/>
    <p:sldId id="296" r:id="rId12"/>
    <p:sldId id="297" r:id="rId13"/>
    <p:sldId id="299" r:id="rId14"/>
    <p:sldId id="298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0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2011/6/13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PSS&#32451;&#20064;/&#35838;&#31243;&#35780;&#20272;&#32479;&#35745;&#34920;.x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1173157"/>
            <a:ext cx="850112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班级规模与评教分数相关性分析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—</a:t>
            </a:r>
            <a:r>
              <a:rPr lang="zh-CN" altLang="en-US" dirty="0" smtClean="0"/>
              <a:t>以复旦大学为例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1472" y="485776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>3</a:t>
            </a: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人以下的班级规模评分最高；</a:t>
            </a:r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>6</a:t>
            </a: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人规模班级评分较低；</a:t>
            </a:r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/>
            </a:r>
            <a:br>
              <a:rPr lang="en-US" altLang="zh-CN" sz="2400" dirty="0" smtClean="0">
                <a:latin typeface="新宋体" pitchFamily="49" charset="-122"/>
                <a:ea typeface="新宋体" pitchFamily="49" charset="-122"/>
              </a:rPr>
            </a:b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在</a:t>
            </a:r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>7-23</a:t>
            </a: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人规模班级，评分随着人数的增加而上升。</a:t>
            </a:r>
            <a:endParaRPr lang="zh-CN" altLang="en-US" sz="2400" dirty="0"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71414"/>
            <a:ext cx="4040188" cy="500066"/>
          </a:xfrm>
        </p:spPr>
        <p:txBody>
          <a:bodyPr/>
          <a:lstStyle/>
          <a:p>
            <a:pPr algn="ctr"/>
            <a:r>
              <a:rPr lang="en-US" altLang="zh-CN" dirty="0" smtClean="0"/>
              <a:t>&lt;=7</a:t>
            </a:r>
            <a:r>
              <a:rPr lang="zh-CN" altLang="en-US" dirty="0" smtClean="0"/>
              <a:t>人的评教得分情况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-24"/>
            <a:ext cx="4041775" cy="568324"/>
          </a:xfrm>
        </p:spPr>
        <p:txBody>
          <a:bodyPr/>
          <a:lstStyle/>
          <a:p>
            <a:pPr algn="ctr"/>
            <a:r>
              <a:rPr lang="en-US" altLang="zh-CN" dirty="0" smtClean="0"/>
              <a:t>          8-23</a:t>
            </a:r>
            <a:r>
              <a:rPr lang="zh-CN" altLang="en-US" dirty="0" smtClean="0"/>
              <a:t>人的评教得分情况</a:t>
            </a:r>
            <a:endParaRPr lang="zh-CN" alt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016" y="571480"/>
            <a:ext cx="4685860" cy="375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97188" y="571480"/>
            <a:ext cx="4618282" cy="37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857760"/>
            <a:ext cx="8372476" cy="1500198"/>
          </a:xfrm>
        </p:spPr>
        <p:txBody>
          <a:bodyPr>
            <a:normAutofit/>
          </a:bodyPr>
          <a:lstStyle/>
          <a:p>
            <a:pPr algn="l"/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>24-55</a:t>
            </a: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人的评分随班级规模增大而下降；</a:t>
            </a:r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>60</a:t>
            </a: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人左右规模时评分较低；大于</a:t>
            </a:r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>60</a:t>
            </a: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人左右的班级，评分随班级规模增加而上升。</a:t>
            </a:r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/>
            </a:r>
            <a:br>
              <a:rPr lang="en-US" altLang="zh-CN" sz="2400" dirty="0" smtClean="0">
                <a:latin typeface="新宋体" pitchFamily="49" charset="-122"/>
                <a:ea typeface="新宋体" pitchFamily="49" charset="-122"/>
              </a:rPr>
            </a:b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在大于</a:t>
            </a:r>
            <a:r>
              <a:rPr lang="en-US" altLang="zh-CN" sz="2400" dirty="0" smtClean="0">
                <a:latin typeface="新宋体" pitchFamily="49" charset="-122"/>
                <a:ea typeface="新宋体" pitchFamily="49" charset="-122"/>
              </a:rPr>
              <a:t>77</a:t>
            </a:r>
            <a:r>
              <a:rPr lang="zh-CN" altLang="en-US" sz="2400" dirty="0" smtClean="0">
                <a:latin typeface="新宋体" pitchFamily="49" charset="-122"/>
                <a:ea typeface="新宋体" pitchFamily="49" charset="-122"/>
              </a:rPr>
              <a:t>人规模班级，评分随着人数的增加而上升。</a:t>
            </a:r>
            <a:endParaRPr lang="zh-CN" altLang="en-US" sz="2400" dirty="0">
              <a:latin typeface="新宋体" pitchFamily="49" charset="-122"/>
              <a:ea typeface="新宋体" pitchFamily="49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71414"/>
            <a:ext cx="4040188" cy="500066"/>
          </a:xfrm>
        </p:spPr>
        <p:txBody>
          <a:bodyPr/>
          <a:lstStyle/>
          <a:p>
            <a:pPr algn="ctr"/>
            <a:r>
              <a:rPr lang="en-US" altLang="zh-CN" dirty="0" smtClean="0"/>
              <a:t>24-76</a:t>
            </a:r>
            <a:r>
              <a:rPr lang="zh-CN" altLang="en-US" dirty="0" smtClean="0"/>
              <a:t>人的评教得分情况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-24"/>
            <a:ext cx="4041775" cy="568324"/>
          </a:xfrm>
        </p:spPr>
        <p:txBody>
          <a:bodyPr>
            <a:normAutofit fontScale="92500"/>
          </a:bodyPr>
          <a:lstStyle/>
          <a:p>
            <a:pPr algn="ctr"/>
            <a:r>
              <a:rPr lang="en-US" altLang="zh-CN" dirty="0" smtClean="0"/>
              <a:t>          77-191</a:t>
            </a:r>
            <a:r>
              <a:rPr lang="zh-CN" altLang="en-US" dirty="0" smtClean="0"/>
              <a:t>人的评教得分情况</a:t>
            </a:r>
            <a:endParaRPr lang="zh-CN" alt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398" y="642918"/>
            <a:ext cx="4903792" cy="4158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642918"/>
            <a:ext cx="433253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班级规模与评教分数的箱图分析</a:t>
            </a:r>
            <a:endParaRPr lang="zh-CN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06" y="1112875"/>
            <a:ext cx="6643734" cy="4673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5857892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评教分数与班级规模大致呈现</a:t>
            </a:r>
            <a:r>
              <a:rPr lang="en-US" altLang="zh-CN" sz="2400" dirty="0" smtClean="0"/>
              <a:t>V</a:t>
            </a:r>
            <a:r>
              <a:rPr lang="zh-CN" altLang="en-US" sz="2400" dirty="0" smtClean="0"/>
              <a:t>形。极小规模班级评分高于小规模和中等规模，而在大规模班级，评分有上升趋势。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相关分析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Pearson</a:t>
            </a:r>
            <a:r>
              <a:rPr lang="zh-CN" altLang="en-US" dirty="0" smtClean="0"/>
              <a:t>相关检验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dirty="0" smtClean="0"/>
              <a:t>Spearman</a:t>
            </a:r>
            <a:r>
              <a:rPr lang="zh-CN" altLang="en-US" dirty="0" smtClean="0"/>
              <a:t>相关检验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4000528" cy="355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内容占位符 7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30734" y="2728897"/>
            <a:ext cx="4241860" cy="284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85786" y="600076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经检验，班级规模和评教总分之间呈现线性相关，且这种相关是显著的。</a:t>
            </a:r>
            <a:endParaRPr lang="zh-CN" altLang="en-US" sz="2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一、班级规模与课程评分相关。</a:t>
            </a:r>
            <a:endParaRPr lang="en-US" altLang="zh-CN" dirty="0" smtClean="0"/>
          </a:p>
          <a:p>
            <a:r>
              <a:rPr lang="zh-CN" altLang="en-US" dirty="0" smtClean="0"/>
              <a:t>二、随着班级规模的增大，课程评分出现波动：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班级规模为</a:t>
            </a:r>
            <a:r>
              <a:rPr lang="en-US" altLang="zh-CN" dirty="0" smtClean="0"/>
              <a:t>6</a:t>
            </a:r>
            <a:r>
              <a:rPr lang="zh-CN" altLang="en-US" dirty="0" smtClean="0"/>
              <a:t>人，</a:t>
            </a:r>
            <a:r>
              <a:rPr lang="en-US" altLang="zh-CN" dirty="0" smtClean="0"/>
              <a:t>60</a:t>
            </a:r>
            <a:r>
              <a:rPr lang="zh-CN" altLang="en-US" dirty="0" smtClean="0"/>
              <a:t>人左右时，评分相对较低。当班级规模介于</a:t>
            </a:r>
            <a:r>
              <a:rPr lang="en-US" altLang="zh-CN" dirty="0" smtClean="0"/>
              <a:t>4-7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25-55</a:t>
            </a:r>
            <a:r>
              <a:rPr lang="zh-CN" altLang="en-US" dirty="0" smtClean="0"/>
              <a:t>人左右时，评分随人数增加而下降；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当班级规模介于</a:t>
            </a:r>
            <a:r>
              <a:rPr lang="en-US" altLang="zh-CN" dirty="0" smtClean="0"/>
              <a:t>8-23</a:t>
            </a:r>
            <a:r>
              <a:rPr lang="zh-CN" altLang="en-US" dirty="0" smtClean="0"/>
              <a:t>人和大于</a:t>
            </a:r>
            <a:r>
              <a:rPr lang="en-US" altLang="zh-CN" dirty="0" smtClean="0"/>
              <a:t>100</a:t>
            </a:r>
            <a:r>
              <a:rPr lang="zh-CN" altLang="en-US" dirty="0" smtClean="0"/>
              <a:t>人左右时，评分又逐渐增加。</a:t>
            </a:r>
            <a:endParaRPr lang="en-US" altLang="zh-CN" dirty="0" smtClean="0"/>
          </a:p>
          <a:p>
            <a:r>
              <a:rPr lang="zh-CN" altLang="en-US" dirty="0" smtClean="0"/>
              <a:t>三、</a:t>
            </a:r>
            <a:r>
              <a:rPr lang="en-US" altLang="zh-CN" dirty="0" smtClean="0"/>
              <a:t>23</a:t>
            </a:r>
            <a:r>
              <a:rPr lang="zh-CN" altLang="en-US" dirty="0" smtClean="0"/>
              <a:t>人左右的班级规模较佳。</a:t>
            </a:r>
            <a:endParaRPr lang="en-US" altLang="zh-CN" dirty="0" smtClean="0"/>
          </a:p>
          <a:p>
            <a:r>
              <a:rPr lang="zh-CN" altLang="en-US" dirty="0" smtClean="0"/>
              <a:t>四、</a:t>
            </a:r>
            <a:r>
              <a:rPr lang="en-US" altLang="zh-CN" dirty="0" smtClean="0"/>
              <a:t> 4</a:t>
            </a:r>
            <a:r>
              <a:rPr lang="zh-CN" altLang="en-US" dirty="0" smtClean="0"/>
              <a:t>人以下评分最高，</a:t>
            </a:r>
            <a:r>
              <a:rPr lang="en-US" altLang="zh-CN" dirty="0" smtClean="0"/>
              <a:t>80%</a:t>
            </a:r>
            <a:r>
              <a:rPr lang="zh-CN" altLang="en-US" dirty="0" smtClean="0"/>
              <a:t>左右为</a:t>
            </a:r>
            <a:r>
              <a:rPr lang="en-US" altLang="zh-CN" dirty="0" smtClean="0"/>
              <a:t>4.8-5</a:t>
            </a:r>
            <a:r>
              <a:rPr lang="zh-CN" altLang="en-US" dirty="0" smtClean="0"/>
              <a:t>分。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研究问题的提出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多数研究采用调查问卷来测量分析教学效果，缺乏定量分析。</a:t>
            </a:r>
            <a:endParaRPr lang="en-US" altLang="zh-CN" dirty="0" smtClean="0"/>
          </a:p>
          <a:p>
            <a:r>
              <a:rPr lang="zh-CN" altLang="en-US" dirty="0" smtClean="0"/>
              <a:t>课程评分与班级规模是否相关？如果相关，其显著性如何？</a:t>
            </a:r>
            <a:endParaRPr lang="en-US" altLang="zh-CN" dirty="0" smtClean="0"/>
          </a:p>
          <a:p>
            <a:r>
              <a:rPr lang="zh-CN" altLang="en-US" dirty="0" smtClean="0"/>
              <a:t>评教分数和班级人数的变化趋势如何？每增加一人规模，分数会降低多少？</a:t>
            </a:r>
            <a:endParaRPr lang="en-US" altLang="zh-CN" dirty="0" smtClean="0"/>
          </a:p>
          <a:p>
            <a:r>
              <a:rPr lang="zh-CN" altLang="en-US" dirty="0" smtClean="0"/>
              <a:t>多少人数的班级规模能获得较高的评教分数？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数据来源及处理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CN" altLang="en-US" dirty="0" smtClean="0"/>
              <a:t>教务处老师提供的</a:t>
            </a:r>
            <a:r>
              <a:rPr lang="en-US" altLang="zh-CN" dirty="0" smtClean="0"/>
              <a:t>2009-2010</a:t>
            </a:r>
            <a:r>
              <a:rPr lang="zh-CN" altLang="en-US" dirty="0" smtClean="0"/>
              <a:t>学年</a:t>
            </a:r>
            <a:r>
              <a:rPr lang="en-US" altLang="zh-CN" dirty="0" smtClean="0"/>
              <a:t>01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02</a:t>
            </a:r>
            <a:r>
              <a:rPr lang="zh-CN" altLang="en-US" dirty="0" smtClean="0"/>
              <a:t>学期课程评估统计表</a:t>
            </a:r>
            <a:r>
              <a:rPr lang="en-US" altLang="zh-CN" dirty="0" smtClean="0"/>
              <a:t>.</a:t>
            </a:r>
          </a:p>
          <a:p>
            <a:r>
              <a:rPr lang="zh-CN" altLang="en-US" dirty="0" smtClean="0"/>
              <a:t>将</a:t>
            </a:r>
            <a:r>
              <a:rPr lang="en-US" altLang="zh-CN" dirty="0" smtClean="0"/>
              <a:t>5167</a:t>
            </a:r>
            <a:r>
              <a:rPr lang="zh-CN" altLang="en-US" dirty="0" smtClean="0"/>
              <a:t>个原始数据，根据实验目的进行处理。剔除：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问卷回收为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份，评教分数为</a:t>
            </a:r>
            <a:r>
              <a:rPr lang="en-US" altLang="zh-CN" dirty="0" smtClean="0"/>
              <a:t>0</a:t>
            </a:r>
            <a:r>
              <a:rPr lang="zh-CN" altLang="en-US" dirty="0" smtClean="0"/>
              <a:t>分（</a:t>
            </a:r>
            <a:r>
              <a:rPr lang="en-US" altLang="zh-CN" dirty="0" smtClean="0"/>
              <a:t>38</a:t>
            </a:r>
            <a:r>
              <a:rPr lang="zh-CN" altLang="en-US" dirty="0" smtClean="0"/>
              <a:t>门）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评教分数为</a:t>
            </a:r>
            <a:r>
              <a:rPr lang="en-US" altLang="zh-CN" dirty="0" smtClean="0"/>
              <a:t>5</a:t>
            </a:r>
            <a:r>
              <a:rPr lang="zh-CN" altLang="en-US" dirty="0" smtClean="0"/>
              <a:t>分以上（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门）</a:t>
            </a:r>
            <a:endParaRPr lang="en-US" altLang="zh-CN" dirty="0" smtClean="0"/>
          </a:p>
          <a:p>
            <a:r>
              <a:rPr lang="en-US" altLang="zh-CN" dirty="0" smtClean="0"/>
              <a:t>&gt;=160</a:t>
            </a:r>
            <a:r>
              <a:rPr lang="zh-CN" altLang="en-US" dirty="0" smtClean="0"/>
              <a:t>人的离群值</a:t>
            </a:r>
            <a:r>
              <a:rPr lang="en-US" altLang="zh-CN" dirty="0" smtClean="0"/>
              <a:t>5</a:t>
            </a:r>
            <a:r>
              <a:rPr lang="zh-CN" altLang="en-US" dirty="0" smtClean="0"/>
              <a:t>门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316</a:t>
            </a:r>
            <a:r>
              <a:rPr lang="zh-CN" altLang="en-US" dirty="0" smtClean="0"/>
              <a:t>人（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门）；     </a:t>
            </a:r>
            <a:r>
              <a:rPr lang="en-US" altLang="zh-CN" dirty="0" smtClean="0"/>
              <a:t>275</a:t>
            </a:r>
            <a:r>
              <a:rPr lang="zh-CN" altLang="en-US" dirty="0" smtClean="0"/>
              <a:t>人（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门）； </a:t>
            </a:r>
            <a:r>
              <a:rPr lang="en-US" altLang="zh-CN" dirty="0" smtClean="0"/>
              <a:t>272</a:t>
            </a:r>
            <a:r>
              <a:rPr lang="zh-CN" altLang="en-US" dirty="0" smtClean="0"/>
              <a:t>人（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门）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</a:t>
            </a:r>
            <a:r>
              <a:rPr lang="en-US" altLang="zh-CN" dirty="0" smtClean="0"/>
              <a:t>228</a:t>
            </a:r>
            <a:r>
              <a:rPr lang="zh-CN" altLang="en-US" dirty="0" smtClean="0"/>
              <a:t>人（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门）；     </a:t>
            </a:r>
            <a:r>
              <a:rPr lang="en-US" altLang="zh-CN" dirty="0" smtClean="0"/>
              <a:t>214</a:t>
            </a:r>
            <a:r>
              <a:rPr lang="zh-CN" altLang="en-US" dirty="0" smtClean="0"/>
              <a:t>人（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门）</a:t>
            </a:r>
            <a:endParaRPr lang="en-US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剔除后实验数据：</a:t>
            </a:r>
            <a:r>
              <a:rPr lang="en-US" altLang="zh-CN" b="1" dirty="0" smtClean="0">
                <a:solidFill>
                  <a:srgbClr val="FF0000"/>
                </a:solidFill>
              </a:rPr>
              <a:t>5123</a:t>
            </a:r>
            <a:r>
              <a:rPr lang="zh-CN" altLang="en-US" b="1" dirty="0" smtClean="0">
                <a:solidFill>
                  <a:srgbClr val="FF0000"/>
                </a:solidFill>
              </a:rPr>
              <a:t>个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 smtClean="0">
              <a:hlinkClick r:id="rId2" action="ppaction://hlinkfil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疑问？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29196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问卷回收数小于选课人数的原因是什么：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1</a:t>
            </a:r>
            <a:r>
              <a:rPr lang="zh-CN" altLang="en-US" dirty="0" smtClean="0"/>
              <a:t>、选后退课？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2</a:t>
            </a:r>
            <a:r>
              <a:rPr lang="zh-CN" altLang="en-US" dirty="0" smtClean="0"/>
              <a:t>、随机抽人评教，从而导致部分人未评教？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3</a:t>
            </a:r>
            <a:r>
              <a:rPr lang="zh-CN" altLang="en-US" dirty="0" smtClean="0"/>
              <a:t>、废卷？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  <a:r>
              <a:rPr lang="zh-CN" altLang="en-US" b="1" dirty="0" smtClean="0"/>
              <a:t>哪个是最主要的原因？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r>
              <a:rPr lang="zh-CN" altLang="en-US" dirty="0" smtClean="0"/>
              <a:t>问卷回收数大于选课人数的原因又是什么：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1</a:t>
            </a:r>
            <a:r>
              <a:rPr lang="zh-CN" altLang="en-US" dirty="0" smtClean="0"/>
              <a:t>、后来补选，而选课人数数据未及时更新？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2</a:t>
            </a:r>
            <a:r>
              <a:rPr lang="zh-CN" altLang="en-US" dirty="0" smtClean="0"/>
              <a:t>、其它？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基于上述：选取评教问卷回收数和评教分数两个变量，视     评教问卷回收数为班级人数。</a:t>
            </a:r>
            <a:endParaRPr lang="en-US" altLang="zh-CN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68346"/>
          </a:xfrm>
        </p:spPr>
        <p:txBody>
          <a:bodyPr/>
          <a:lstStyle/>
          <a:p>
            <a:r>
              <a:rPr lang="zh-CN" altLang="en-US" dirty="0" smtClean="0"/>
              <a:t>频数描述统计表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CN" altLang="en-US" b="1" dirty="0" smtClean="0"/>
          </a:p>
          <a:p>
            <a:r>
              <a:rPr lang="zh-CN" altLang="en-US" b="1" dirty="0" smtClean="0"/>
              <a:t>	</a:t>
            </a:r>
          </a:p>
          <a:p>
            <a:endParaRPr lang="zh-CN" altLang="en-US" dirty="0" smtClean="0"/>
          </a:p>
        </p:txBody>
      </p:sp>
      <p:pic>
        <p:nvPicPr>
          <p:cNvPr id="9" name="图片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85794"/>
            <a:ext cx="614366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83802" y="-24"/>
            <a:ext cx="6013124" cy="480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041062"/>
            <a:ext cx="5143536" cy="481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654032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SPSS</a:t>
            </a:r>
            <a:r>
              <a:rPr lang="zh-CN" altLang="en-US" sz="2800" dirty="0" smtClean="0"/>
              <a:t>处理后的散点图</a:t>
            </a:r>
            <a:endParaRPr lang="zh-CN" alt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46838"/>
            <a:ext cx="8858280" cy="63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zh-CN" altLang="en-US" sz="3200" dirty="0" smtClean="0"/>
              <a:t>数据挖掘处理后的散点图</a:t>
            </a:r>
            <a:endParaRPr lang="zh-CN" altLang="en-US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2" y="500042"/>
            <a:ext cx="857255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班级规模分类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分类依据：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、数据挖掘后的散点图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2</a:t>
            </a:r>
            <a:r>
              <a:rPr lang="zh-CN" altLang="en-US" dirty="0" smtClean="0"/>
              <a:t>、频数描述图、表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</a:t>
            </a:r>
            <a:r>
              <a:rPr lang="en-US" altLang="zh-CN" dirty="0" smtClean="0"/>
              <a:t>      </a:t>
            </a:r>
          </a:p>
          <a:p>
            <a:pPr>
              <a:buNone/>
            </a:pPr>
            <a:r>
              <a:rPr lang="en-US" altLang="zh-CN" dirty="0" smtClean="0"/>
              <a:t>               </a:t>
            </a:r>
            <a:r>
              <a:rPr lang="zh-CN" altLang="en-US" dirty="0" smtClean="0">
                <a:solidFill>
                  <a:srgbClr val="FF0000"/>
                </a:solidFill>
              </a:rPr>
              <a:t>极小规模：</a:t>
            </a:r>
            <a:r>
              <a:rPr lang="en-US" altLang="zh-CN" dirty="0" smtClean="0">
                <a:solidFill>
                  <a:srgbClr val="FF0000"/>
                </a:solidFill>
              </a:rPr>
              <a:t>&lt;=7</a:t>
            </a:r>
            <a:r>
              <a:rPr lang="zh-CN" altLang="en-US" dirty="0" smtClean="0">
                <a:solidFill>
                  <a:srgbClr val="FF0000"/>
                </a:solidFill>
              </a:rPr>
              <a:t>人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              </a:t>
            </a:r>
            <a:r>
              <a:rPr lang="zh-CN" altLang="en-US" dirty="0" smtClean="0"/>
              <a:t>小规模</a:t>
            </a:r>
            <a:r>
              <a:rPr lang="en-US" altLang="zh-CN" dirty="0" smtClean="0"/>
              <a:t>small</a:t>
            </a:r>
            <a:r>
              <a:rPr lang="zh-CN" altLang="en-US" dirty="0" smtClean="0"/>
              <a:t>：</a:t>
            </a:r>
            <a:r>
              <a:rPr lang="en-US" altLang="zh-CN" dirty="0" smtClean="0"/>
              <a:t>8-23</a:t>
            </a:r>
            <a:r>
              <a:rPr lang="zh-CN" altLang="en-US" dirty="0" smtClean="0"/>
              <a:t>人 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</a:t>
            </a:r>
            <a:r>
              <a:rPr lang="zh-CN" altLang="en-US" dirty="0" smtClean="0"/>
              <a:t>中等规模</a:t>
            </a:r>
            <a:r>
              <a:rPr lang="en-US" altLang="zh-CN" dirty="0" smtClean="0"/>
              <a:t>medium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24-76</a:t>
            </a:r>
            <a:r>
              <a:rPr lang="zh-CN" altLang="en-US" dirty="0" smtClean="0"/>
              <a:t>人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</a:t>
            </a:r>
            <a:r>
              <a:rPr lang="zh-CN" altLang="en-US" dirty="0" smtClean="0"/>
              <a:t>大规模</a:t>
            </a:r>
            <a:r>
              <a:rPr lang="en-US" altLang="zh-CN" dirty="0" smtClean="0"/>
              <a:t>large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77-191</a:t>
            </a:r>
            <a:r>
              <a:rPr lang="zh-CN" altLang="en-US" dirty="0" smtClean="0"/>
              <a:t>人 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</a:t>
            </a:r>
            <a:endParaRPr lang="zh-CN" altLang="en-US" dirty="0"/>
          </a:p>
        </p:txBody>
      </p:sp>
      <p:sp>
        <p:nvSpPr>
          <p:cNvPr id="4" name="右箭头 3"/>
          <p:cNvSpPr/>
          <p:nvPr/>
        </p:nvSpPr>
        <p:spPr>
          <a:xfrm>
            <a:off x="285720" y="4143380"/>
            <a:ext cx="100013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左大括号 4"/>
          <p:cNvSpPr/>
          <p:nvPr/>
        </p:nvSpPr>
        <p:spPr>
          <a:xfrm>
            <a:off x="1428728" y="3214686"/>
            <a:ext cx="642942" cy="24288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842</TotalTime>
  <Words>592</Words>
  <Application>Microsoft Office PowerPoint</Application>
  <PresentationFormat>全屏显示(4:3)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龙腾四海</vt:lpstr>
      <vt:lpstr>班级规模与评教分数相关性分析 —以复旦大学为例</vt:lpstr>
      <vt:lpstr>研究问题的提出</vt:lpstr>
      <vt:lpstr>数据来源及处理</vt:lpstr>
      <vt:lpstr>疑问？</vt:lpstr>
      <vt:lpstr>频数描述统计表</vt:lpstr>
      <vt:lpstr>PowerPoint 演示文稿</vt:lpstr>
      <vt:lpstr>SPSS处理后的散点图</vt:lpstr>
      <vt:lpstr>数据挖掘处理后的散点图</vt:lpstr>
      <vt:lpstr>班级规模分类</vt:lpstr>
      <vt:lpstr>3人以下的班级规模评分最高；6人规模班级评分较低； 在7-23人规模班级，评分随着人数的增加而上升。</vt:lpstr>
      <vt:lpstr>24-55人的评分随班级规模增大而下降；60人左右规模时评分较低；大于60人左右的班级，评分随班级规模增加而上升。 在大于77人规模班级，评分随着人数的增加而上升。</vt:lpstr>
      <vt:lpstr>班级规模与评教分数的箱图分析</vt:lpstr>
      <vt:lpstr>相关分析</vt:lpstr>
      <vt:lpstr>结论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班级规模与评教分数相关性分析——以复旦大学为例</dc:title>
  <dc:creator>Big Stone</dc:creator>
  <cp:lastModifiedBy>yding</cp:lastModifiedBy>
  <cp:revision>99</cp:revision>
  <dcterms:created xsi:type="dcterms:W3CDTF">2011-06-05T15:10:18Z</dcterms:created>
  <dcterms:modified xsi:type="dcterms:W3CDTF">2011-06-13T12:04:35Z</dcterms:modified>
</cp:coreProperties>
</file>